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F8CD719-7535-403E-B406-733CA086EC92}" type="datetimeFigureOut">
              <a:rPr lang="en-US" smtClean="0"/>
              <a:pPr/>
              <a:t>2/2/2010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4CBA5C8-8CC1-461E-98B9-FC178C9E1F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8CD719-7535-403E-B406-733CA086EC92}"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CBA5C8-8CC1-461E-98B9-FC178C9E1F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8CD719-7535-403E-B406-733CA086EC92}"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CBA5C8-8CC1-461E-98B9-FC178C9E1F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F8CD719-7535-403E-B406-733CA086EC92}" type="datetimeFigureOut">
              <a:rPr lang="en-US" smtClean="0"/>
              <a:pPr/>
              <a:t>2/2/2010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04CBA5C8-8CC1-461E-98B9-FC178C9E1F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F8CD719-7535-403E-B406-733CA086EC92}" type="datetimeFigureOut">
              <a:rPr lang="en-US" smtClean="0"/>
              <a:pPr/>
              <a:t>2/2/2010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04CBA5C8-8CC1-461E-98B9-FC178C9E1F6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F8CD719-7535-403E-B406-733CA086EC92}" type="datetimeFigureOut">
              <a:rPr lang="en-US" smtClean="0"/>
              <a:pPr/>
              <a:t>2/2/2010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04CBA5C8-8CC1-461E-98B9-FC178C9E1F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F8CD719-7535-403E-B406-733CA086EC92}" type="datetimeFigureOut">
              <a:rPr lang="en-US" smtClean="0"/>
              <a:pPr/>
              <a:t>2/2/2010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4CBA5C8-8CC1-461E-98B9-FC178C9E1F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8CD719-7535-403E-B406-733CA086EC92}" type="datetimeFigureOut">
              <a:rPr lang="en-US" smtClean="0"/>
              <a:pPr/>
              <a:t>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CBA5C8-8CC1-461E-98B9-FC178C9E1F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F8CD719-7535-403E-B406-733CA086EC92}" type="datetimeFigureOut">
              <a:rPr lang="en-US" smtClean="0"/>
              <a:pPr/>
              <a:t>2/2/2010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04CBA5C8-8CC1-461E-98B9-FC178C9E1F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F8CD719-7535-403E-B406-733CA086EC92}" type="datetimeFigureOut">
              <a:rPr lang="en-US" smtClean="0"/>
              <a:pPr/>
              <a:t>2/2/2010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4CBA5C8-8CC1-461E-98B9-FC178C9E1F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F8CD719-7535-403E-B406-733CA086EC92}" type="datetimeFigureOut">
              <a:rPr lang="en-US" smtClean="0"/>
              <a:pPr/>
              <a:t>2/2/2010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4CBA5C8-8CC1-461E-98B9-FC178C9E1F6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F8CD719-7535-403E-B406-733CA086EC92}" type="datetimeFigureOut">
              <a:rPr lang="en-US" smtClean="0"/>
              <a:pPr/>
              <a:t>2/2/2010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4CBA5C8-8CC1-461E-98B9-FC178C9E1F6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www2.maxwell.syr.edu/plegal/ppae/pollution.jpg&amp;imgrefurl=http://www2.maxwell.syr.edu/plegal/ppae/step1a.html&amp;usg=__6s6RGxic2uu75TBPrSXk2ZqK1S0=&amp;h=475&amp;w=613&amp;sz=35&amp;hl=en&amp;start=1&amp;tbnid=Gqk7hkisXFw03M:&amp;tbnh=105&amp;tbnw=136&amp;prev=/images?q=Pollution&amp;gbv=2&amp;hl=e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www.geography.hunter.cuny.edu/~tbw/wc.notes/13.air.pollution/smoke.stack.pollution.jpg&amp;imgrefurl=http://www.geography.hunter.cuny.edu/~tbw/wc.notes/13.air.pollution/smoke_stacks.htm&amp;usg=__h6RswL0H1ehKS7dTYowebNECNlE=&amp;h=532&amp;w=786&amp;sz=31&amp;hl=en&amp;start=2&amp;tbnid=hhRSM93C2fTREM:&amp;tbnh=97&amp;tbnw=143&amp;prev=/images?q=Pollution&amp;gbv=2&amp;hl=en"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image" Target="../media/image5.gif"/><Relationship Id="rId7" Type="http://schemas.openxmlformats.org/officeDocument/2006/relationships/image" Target="../media/image9.gif"/><Relationship Id="rId2" Type="http://schemas.openxmlformats.org/officeDocument/2006/relationships/image" Target="../media/image4.gif"/><Relationship Id="rId1" Type="http://schemas.openxmlformats.org/officeDocument/2006/relationships/slideLayout" Target="../slideLayouts/slideLayout4.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Reducing Air Pollution</a:t>
            </a:r>
            <a:endParaRPr lang="en-US" dirty="0"/>
          </a:p>
        </p:txBody>
      </p:sp>
      <p:sp>
        <p:nvSpPr>
          <p:cNvPr id="3" name="Subtitle 2"/>
          <p:cNvSpPr>
            <a:spLocks noGrp="1"/>
          </p:cNvSpPr>
          <p:nvPr>
            <p:ph type="subTitle" idx="1"/>
          </p:nvPr>
        </p:nvSpPr>
        <p:spPr>
          <a:xfrm>
            <a:off x="1524000" y="3733800"/>
            <a:ext cx="6400800" cy="1752600"/>
          </a:xfrm>
        </p:spPr>
        <p:txBody>
          <a:bodyPr/>
          <a:lstStyle/>
          <a:p>
            <a:r>
              <a:rPr lang="en-US" dirty="0" smtClean="0"/>
              <a:t>Tabitha </a:t>
            </a:r>
            <a:r>
              <a:rPr lang="en-US" dirty="0" err="1" smtClean="0"/>
              <a:t>Dolinsky</a:t>
            </a:r>
            <a:endParaRPr lang="en-US" dirty="0" smtClean="0"/>
          </a:p>
          <a:p>
            <a:r>
              <a:rPr lang="en-US" dirty="0" smtClean="0"/>
              <a:t>Ruth Carrasco </a:t>
            </a:r>
          </a:p>
          <a:p>
            <a:r>
              <a:rPr lang="en-US" dirty="0" smtClean="0"/>
              <a:t>Kelly Sacco</a:t>
            </a:r>
            <a:endParaRPr lang="en-US" dirty="0"/>
          </a:p>
        </p:txBody>
      </p:sp>
      <p:pic>
        <p:nvPicPr>
          <p:cNvPr id="15362" name="Picture 2" descr="http://t3.gstatic.com/images?q=tbn:Gqk7hkisXFw03M:http://www2.maxwell.syr.edu/plegal/ppae/pollution.jpg">
            <a:hlinkClick r:id="rId2"/>
          </p:cNvPr>
          <p:cNvPicPr>
            <a:picLocks noChangeAspect="1" noChangeArrowheads="1"/>
          </p:cNvPicPr>
          <p:nvPr/>
        </p:nvPicPr>
        <p:blipFill>
          <a:blip r:embed="rId3" cstate="print"/>
          <a:srcRect/>
          <a:stretch>
            <a:fillRect/>
          </a:stretch>
        </p:blipFill>
        <p:spPr bwMode="auto">
          <a:xfrm>
            <a:off x="762000" y="2667000"/>
            <a:ext cx="3553097" cy="2743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Facts..</a:t>
            </a:r>
            <a:endParaRPr lang="en-US" sz="6000" dirty="0"/>
          </a:p>
        </p:txBody>
      </p:sp>
      <p:sp>
        <p:nvSpPr>
          <p:cNvPr id="3" name="Content Placeholder 2"/>
          <p:cNvSpPr>
            <a:spLocks noGrp="1"/>
          </p:cNvSpPr>
          <p:nvPr>
            <p:ph sz="half" idx="1"/>
          </p:nvPr>
        </p:nvSpPr>
        <p:spPr/>
        <p:txBody>
          <a:bodyPr>
            <a:normAutofit fontScale="92500" lnSpcReduction="20000"/>
          </a:bodyPr>
          <a:lstStyle/>
          <a:p>
            <a:r>
              <a:rPr lang="en-US" dirty="0" smtClean="0"/>
              <a:t>Air pollution is a problem for all of us. On average adults breathe about 3,400 gallons of air a day. Children are at greater risk because they are more active outdoors and their lungs are still developing. The elderly are also more sensitive to air pollution because they often have heart or lung disease.</a:t>
            </a:r>
          </a:p>
        </p:txBody>
      </p:sp>
      <p:pic>
        <p:nvPicPr>
          <p:cNvPr id="2050" name="Picture 2" descr="http://t2.gstatic.com/images?q=tbn:hhRSM93C2fTREM:http://www.geography.hunter.cuny.edu/~tbw/wc.notes/13.air.pollution/smoke.stack.pollution.jpg">
            <a:hlinkClick r:id="rId2"/>
          </p:cNvPr>
          <p:cNvPicPr>
            <a:picLocks noChangeAspect="1" noChangeArrowheads="1"/>
          </p:cNvPicPr>
          <p:nvPr/>
        </p:nvPicPr>
        <p:blipFill>
          <a:blip r:embed="rId3" cstate="print"/>
          <a:srcRect/>
          <a:stretch>
            <a:fillRect/>
          </a:stretch>
        </p:blipFill>
        <p:spPr bwMode="auto">
          <a:xfrm>
            <a:off x="4648200" y="2209800"/>
            <a:ext cx="3892115" cy="2895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04106"/>
          </a:xfrm>
        </p:spPr>
        <p:txBody>
          <a:bodyPr/>
          <a:lstStyle/>
          <a:p>
            <a:r>
              <a:rPr lang="en-US" dirty="0" smtClean="0"/>
              <a:t>What </a:t>
            </a:r>
            <a:r>
              <a:rPr lang="en-US" dirty="0" smtClean="0"/>
              <a:t>Could </a:t>
            </a:r>
            <a:r>
              <a:rPr lang="en-US" dirty="0" smtClean="0"/>
              <a:t>W</a:t>
            </a:r>
            <a:r>
              <a:rPr lang="en-US" dirty="0" smtClean="0"/>
              <a:t>e </a:t>
            </a:r>
            <a:r>
              <a:rPr lang="en-US" dirty="0" smtClean="0"/>
              <a:t>D</a:t>
            </a:r>
            <a:r>
              <a:rPr lang="en-US" dirty="0" smtClean="0"/>
              <a:t>o?</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Much of the pollution in our air comes from power plants, industrial sources and motor vehicles, the choices a person makes every day can increase or decrease air pollution and can protect or threaten your health. We have the power to change are home, transportation, and consumer habits to help reduce air pollution. </a:t>
            </a:r>
            <a:endParaRPr lang="en-US" dirty="0"/>
          </a:p>
        </p:txBody>
      </p:sp>
      <p:pic>
        <p:nvPicPr>
          <p:cNvPr id="1025" name="Picture 1" descr="At Home"/>
          <p:cNvPicPr>
            <a:picLocks noChangeAspect="1" noChangeArrowheads="1"/>
          </p:cNvPicPr>
          <p:nvPr/>
        </p:nvPicPr>
        <p:blipFill>
          <a:blip r:embed="rId2" cstate="print"/>
          <a:srcRect/>
          <a:stretch>
            <a:fillRect/>
          </a:stretch>
        </p:blipFill>
        <p:spPr bwMode="auto">
          <a:xfrm>
            <a:off x="7086600" y="1524000"/>
            <a:ext cx="962025" cy="971550"/>
          </a:xfrm>
          <a:prstGeom prst="rect">
            <a:avLst/>
          </a:prstGeom>
          <a:noFill/>
        </p:spPr>
      </p:pic>
      <p:pic>
        <p:nvPicPr>
          <p:cNvPr id="1026" name="Picture 2" descr="http://www.epa.gov/oar/actions/images/rt_arrow.gif"/>
          <p:cNvPicPr>
            <a:picLocks noChangeAspect="1" noChangeArrowheads="1"/>
          </p:cNvPicPr>
          <p:nvPr/>
        </p:nvPicPr>
        <p:blipFill>
          <a:blip r:embed="rId3" cstate="print"/>
          <a:srcRect/>
          <a:stretch>
            <a:fillRect/>
          </a:stretch>
        </p:blipFill>
        <p:spPr bwMode="auto">
          <a:xfrm>
            <a:off x="7086600" y="2514600"/>
            <a:ext cx="971550" cy="971550"/>
          </a:xfrm>
          <a:prstGeom prst="rect">
            <a:avLst/>
          </a:prstGeom>
          <a:noFill/>
        </p:spPr>
      </p:pic>
      <p:pic>
        <p:nvPicPr>
          <p:cNvPr id="1027" name="Picture 3" descr="http://www.epa.gov/oar/actions/images/lt_arrow.gif"/>
          <p:cNvPicPr>
            <a:picLocks noChangeAspect="1" noChangeArrowheads="1"/>
          </p:cNvPicPr>
          <p:nvPr/>
        </p:nvPicPr>
        <p:blipFill>
          <a:blip r:embed="rId4" cstate="print"/>
          <a:srcRect/>
          <a:stretch>
            <a:fillRect/>
          </a:stretch>
        </p:blipFill>
        <p:spPr bwMode="auto">
          <a:xfrm>
            <a:off x="6096000" y="1524000"/>
            <a:ext cx="971550" cy="971550"/>
          </a:xfrm>
          <a:prstGeom prst="rect">
            <a:avLst/>
          </a:prstGeom>
          <a:noFill/>
        </p:spPr>
      </p:pic>
      <p:pic>
        <p:nvPicPr>
          <p:cNvPr id="1028" name="Picture 4" descr="Buy Smart"/>
          <p:cNvPicPr>
            <a:picLocks noChangeAspect="1" noChangeArrowheads="1"/>
          </p:cNvPicPr>
          <p:nvPr/>
        </p:nvPicPr>
        <p:blipFill>
          <a:blip r:embed="rId5" cstate="print"/>
          <a:srcRect/>
          <a:stretch>
            <a:fillRect/>
          </a:stretch>
        </p:blipFill>
        <p:spPr bwMode="auto">
          <a:xfrm>
            <a:off x="6096000" y="2514600"/>
            <a:ext cx="971550" cy="971550"/>
          </a:xfrm>
          <a:prstGeom prst="rect">
            <a:avLst/>
          </a:prstGeom>
          <a:noFill/>
        </p:spPr>
      </p:pic>
      <p:pic>
        <p:nvPicPr>
          <p:cNvPr id="1029" name="Picture 5" descr="Drive Wise"/>
          <p:cNvPicPr>
            <a:picLocks noChangeAspect="1" noChangeArrowheads="1"/>
          </p:cNvPicPr>
          <p:nvPr/>
        </p:nvPicPr>
        <p:blipFill>
          <a:blip r:embed="rId6" cstate="print"/>
          <a:srcRect/>
          <a:stretch>
            <a:fillRect/>
          </a:stretch>
        </p:blipFill>
        <p:spPr bwMode="auto">
          <a:xfrm>
            <a:off x="7086600" y="3505200"/>
            <a:ext cx="971550" cy="971550"/>
          </a:xfrm>
          <a:prstGeom prst="rect">
            <a:avLst/>
          </a:prstGeom>
          <a:noFill/>
        </p:spPr>
      </p:pic>
      <p:pic>
        <p:nvPicPr>
          <p:cNvPr id="1030" name="Picture 6" descr="http://www.epa.gov/oar/actions/images/rt_arrow.gif"/>
          <p:cNvPicPr>
            <a:picLocks noChangeAspect="1" noChangeArrowheads="1"/>
          </p:cNvPicPr>
          <p:nvPr/>
        </p:nvPicPr>
        <p:blipFill>
          <a:blip r:embed="rId3" cstate="print"/>
          <a:srcRect/>
          <a:stretch>
            <a:fillRect/>
          </a:stretch>
        </p:blipFill>
        <p:spPr bwMode="auto">
          <a:xfrm>
            <a:off x="7086600" y="4495800"/>
            <a:ext cx="971550" cy="971550"/>
          </a:xfrm>
          <a:prstGeom prst="rect">
            <a:avLst/>
          </a:prstGeom>
          <a:noFill/>
        </p:spPr>
      </p:pic>
      <p:pic>
        <p:nvPicPr>
          <p:cNvPr id="1031" name="Picture 7" descr="http://www.epa.gov/oar/actions/images/lt_arrow.gif"/>
          <p:cNvPicPr>
            <a:picLocks noChangeAspect="1" noChangeArrowheads="1"/>
          </p:cNvPicPr>
          <p:nvPr/>
        </p:nvPicPr>
        <p:blipFill>
          <a:blip r:embed="rId4" cstate="print"/>
          <a:srcRect/>
          <a:stretch>
            <a:fillRect/>
          </a:stretch>
        </p:blipFill>
        <p:spPr bwMode="auto">
          <a:xfrm>
            <a:off x="6096000" y="3505200"/>
            <a:ext cx="971550" cy="971550"/>
          </a:xfrm>
          <a:prstGeom prst="rect">
            <a:avLst/>
          </a:prstGeom>
          <a:noFill/>
        </p:spPr>
      </p:pic>
      <p:pic>
        <p:nvPicPr>
          <p:cNvPr id="1032" name="Picture 8" descr="Your Health"/>
          <p:cNvPicPr>
            <a:picLocks noChangeAspect="1" noChangeArrowheads="1"/>
          </p:cNvPicPr>
          <p:nvPr/>
        </p:nvPicPr>
        <p:blipFill>
          <a:blip r:embed="rId7" cstate="print"/>
          <a:srcRect/>
          <a:stretch>
            <a:fillRect/>
          </a:stretch>
        </p:blipFill>
        <p:spPr bwMode="auto">
          <a:xfrm>
            <a:off x="6096000" y="4495800"/>
            <a:ext cx="971550" cy="971550"/>
          </a:xfrm>
          <a:prstGeom prst="rect">
            <a:avLst/>
          </a:prstGeom>
          <a:noFill/>
        </p:spPr>
      </p:pic>
      <p:pic>
        <p:nvPicPr>
          <p:cNvPr id="1033" name="Picture 9" descr="Be Informed"/>
          <p:cNvPicPr>
            <a:picLocks noChangeAspect="1" noChangeArrowheads="1"/>
          </p:cNvPicPr>
          <p:nvPr/>
        </p:nvPicPr>
        <p:blipFill>
          <a:blip r:embed="rId8" cstate="print"/>
          <a:srcRect/>
          <a:stretch>
            <a:fillRect/>
          </a:stretch>
        </p:blipFill>
        <p:spPr bwMode="auto">
          <a:xfrm>
            <a:off x="7086600" y="5486400"/>
            <a:ext cx="971550" cy="9715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home…</a:t>
            </a:r>
            <a:endParaRPr lang="en-US" dirty="0"/>
          </a:p>
        </p:txBody>
      </p:sp>
      <p:sp>
        <p:nvSpPr>
          <p:cNvPr id="3" name="Content Placeholder 2"/>
          <p:cNvSpPr>
            <a:spLocks noGrp="1"/>
          </p:cNvSpPr>
          <p:nvPr>
            <p:ph sz="half" idx="1"/>
          </p:nvPr>
        </p:nvSpPr>
        <p:spPr/>
        <p:txBody>
          <a:bodyPr>
            <a:normAutofit fontScale="55000" lnSpcReduction="20000"/>
          </a:bodyPr>
          <a:lstStyle/>
          <a:p>
            <a:r>
              <a:rPr lang="en-US" dirty="0" smtClean="0"/>
              <a:t>Paint with a brush, not a sprayer. </a:t>
            </a:r>
          </a:p>
          <a:p>
            <a:r>
              <a:rPr lang="en-US" dirty="0" smtClean="0"/>
              <a:t>Keep woodstoves and fireplaces well maintained. </a:t>
            </a:r>
          </a:p>
          <a:p>
            <a:r>
              <a:rPr lang="en-US" dirty="0" smtClean="0"/>
              <a:t>Purchase "Green Power" for you home's electricity. </a:t>
            </a:r>
          </a:p>
          <a:p>
            <a:r>
              <a:rPr lang="en-US" dirty="0" smtClean="0"/>
              <a:t>Have leaky air conditioning and refrigeration systems repaired. </a:t>
            </a:r>
          </a:p>
          <a:p>
            <a:r>
              <a:rPr lang="en-US" dirty="0" smtClean="0"/>
              <a:t>Cut back on air conditioning and heating use if you can. </a:t>
            </a:r>
          </a:p>
          <a:p>
            <a:r>
              <a:rPr lang="en-US" dirty="0" smtClean="0"/>
              <a:t>Turn thermostat down in the winter and up in the summer. </a:t>
            </a:r>
          </a:p>
          <a:p>
            <a:r>
              <a:rPr lang="en-US" dirty="0" smtClean="0"/>
              <a:t>Insulate your home, water heater and pipes. </a:t>
            </a:r>
          </a:p>
          <a:p>
            <a:r>
              <a:rPr lang="en-US" dirty="0" smtClean="0"/>
              <a:t>Have air conditioning systems checked in the Spring and heating systems checked in the Fall. </a:t>
            </a:r>
          </a:p>
          <a:p>
            <a:r>
              <a:rPr lang="en-US" dirty="0" smtClean="0"/>
              <a:t>Follow professional advise on how to check filters monthly. These tips can save money from more serious repairs down the road as well as insure cleaner air.</a:t>
            </a:r>
          </a:p>
          <a:p>
            <a:endParaRPr lang="en-US" dirty="0"/>
          </a:p>
        </p:txBody>
      </p:sp>
      <p:sp>
        <p:nvSpPr>
          <p:cNvPr id="4" name="Content Placeholder 3"/>
          <p:cNvSpPr>
            <a:spLocks noGrp="1"/>
          </p:cNvSpPr>
          <p:nvPr>
            <p:ph sz="half" idx="2"/>
          </p:nvPr>
        </p:nvSpPr>
        <p:spPr/>
        <p:txBody>
          <a:bodyPr>
            <a:normAutofit fontScale="55000" lnSpcReduction="20000"/>
          </a:bodyPr>
          <a:lstStyle/>
          <a:p>
            <a:r>
              <a:rPr lang="en-US" dirty="0" smtClean="0"/>
              <a:t>Use compact florescent lights with energy-efficiency lighting and other energy-efficient appliances. </a:t>
            </a:r>
          </a:p>
          <a:p>
            <a:r>
              <a:rPr lang="en-US" dirty="0" smtClean="0"/>
              <a:t>Turn off appliances and lights when you leave the room. </a:t>
            </a:r>
          </a:p>
          <a:p>
            <a:r>
              <a:rPr lang="en-US" dirty="0" smtClean="0"/>
              <a:t>Use the microwave to cook small meals. (It uses less power than an oven.) </a:t>
            </a:r>
          </a:p>
          <a:p>
            <a:r>
              <a:rPr lang="en-US" dirty="0" smtClean="0"/>
              <a:t>Plant deciduous trees in locations around your home to provide shade in the summer, but to allow light in the winter. </a:t>
            </a:r>
          </a:p>
          <a:p>
            <a:r>
              <a:rPr lang="en-US" dirty="0" smtClean="0"/>
              <a:t>Recycle paper, plastic, glass bottles, cardboard and aluminum cans. (This conserves energy and reduces production emissions.) </a:t>
            </a:r>
          </a:p>
          <a:p>
            <a:r>
              <a:rPr lang="en-US" dirty="0" smtClean="0"/>
              <a:t>Reuse materials like paper bags and boxes when you can. </a:t>
            </a:r>
          </a:p>
          <a:p>
            <a:r>
              <a:rPr lang="en-US" dirty="0" smtClean="0"/>
              <a:t>Properly dispose of household paints, solvents and pesticides. Store these materials in airtight containers.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Buy Smart!</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Buy ENERGY STAR products, including cars and houses. They are environmentally friendly products approved by EPA</a:t>
            </a:r>
            <a:r>
              <a:rPr lang="en-US" dirty="0" smtClean="0"/>
              <a:t>.</a:t>
            </a:r>
            <a:endParaRPr lang="en-US" dirty="0" smtClean="0"/>
          </a:p>
          <a:p>
            <a:r>
              <a:rPr lang="en-US" dirty="0" smtClean="0"/>
              <a:t>Choose efficient, low-polluting models of vehicles</a:t>
            </a:r>
            <a:r>
              <a:rPr lang="en-US" dirty="0" smtClean="0"/>
              <a:t>.</a:t>
            </a:r>
            <a:endParaRPr lang="en-US" dirty="0" smtClean="0"/>
          </a:p>
          <a:p>
            <a:r>
              <a:rPr lang="en-US" dirty="0" smtClean="0"/>
              <a:t>Choose recycled products. </a:t>
            </a:r>
          </a:p>
          <a:p>
            <a:r>
              <a:rPr lang="en-US" dirty="0" smtClean="0"/>
              <a:t>Choose products that have less packaging and are reusable. </a:t>
            </a:r>
            <a:endParaRPr lang="en-US" dirty="0"/>
          </a:p>
        </p:txBody>
      </p:sp>
      <p:pic>
        <p:nvPicPr>
          <p:cNvPr id="2050" name="Picture 2" descr="Smart Buyer"/>
          <p:cNvPicPr>
            <a:picLocks noChangeAspect="1" noChangeArrowheads="1"/>
          </p:cNvPicPr>
          <p:nvPr/>
        </p:nvPicPr>
        <p:blipFill>
          <a:blip r:embed="rId2" cstate="print"/>
          <a:srcRect/>
          <a:stretch>
            <a:fillRect/>
          </a:stretch>
        </p:blipFill>
        <p:spPr bwMode="auto">
          <a:xfrm>
            <a:off x="5257800" y="1752600"/>
            <a:ext cx="3144762" cy="3810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 Wise..</a:t>
            </a:r>
            <a:endParaRPr lang="en-US" dirty="0"/>
          </a:p>
        </p:txBody>
      </p:sp>
      <p:sp>
        <p:nvSpPr>
          <p:cNvPr id="3" name="Content Placeholder 2"/>
          <p:cNvSpPr>
            <a:spLocks noGrp="1"/>
          </p:cNvSpPr>
          <p:nvPr>
            <p:ph sz="half" idx="1"/>
          </p:nvPr>
        </p:nvSpPr>
        <p:spPr/>
        <p:txBody>
          <a:bodyPr>
            <a:normAutofit fontScale="25000" lnSpcReduction="20000"/>
          </a:bodyPr>
          <a:lstStyle/>
          <a:p>
            <a:r>
              <a:rPr lang="en-US" sz="4300" dirty="0" smtClean="0"/>
              <a:t>Drive less, especially during peak traffic periods or hot days. </a:t>
            </a:r>
          </a:p>
          <a:p>
            <a:r>
              <a:rPr lang="en-US" sz="4300" dirty="0" smtClean="0"/>
              <a:t>Use public transportation, walk, or ride a bike. </a:t>
            </a:r>
          </a:p>
          <a:p>
            <a:r>
              <a:rPr lang="en-US" sz="4300" dirty="0" smtClean="0"/>
              <a:t>Shop by phone, mail or Internet. </a:t>
            </a:r>
          </a:p>
          <a:p>
            <a:r>
              <a:rPr lang="en-US" sz="4300" dirty="0" smtClean="0"/>
              <a:t>Telecommute. Even one day a week will make a big difference. </a:t>
            </a:r>
          </a:p>
          <a:p>
            <a:r>
              <a:rPr lang="en-US" sz="4300" dirty="0" smtClean="0"/>
              <a:t>Combine your errands into one trip. </a:t>
            </a:r>
          </a:p>
          <a:p>
            <a:r>
              <a:rPr lang="en-US" sz="4300" dirty="0" smtClean="0"/>
              <a:t>Avoid revving or idling engine over 30 seconds. </a:t>
            </a:r>
          </a:p>
          <a:p>
            <a:r>
              <a:rPr lang="en-US" sz="4300" dirty="0" smtClean="0"/>
              <a:t>Avoid waiting in long drive-thru lines, for example, at fast-food restaurants or banks. Park your car and go in. </a:t>
            </a:r>
          </a:p>
          <a:p>
            <a:r>
              <a:rPr lang="en-US" sz="4300" dirty="0" smtClean="0"/>
              <a:t>Accelerate gradually, maintain speed limit and use cruise control on the highway. </a:t>
            </a:r>
          </a:p>
          <a:p>
            <a:r>
              <a:rPr lang="en-US" sz="4300" dirty="0" smtClean="0"/>
              <a:t>Follow your owner's manual on recommendations for maximum economic efficiency. </a:t>
            </a:r>
          </a:p>
          <a:p>
            <a:r>
              <a:rPr lang="en-US" sz="4300" dirty="0" smtClean="0"/>
              <a:t>Use an energy-conserving (E.C.) grade of motor oil. </a:t>
            </a:r>
          </a:p>
          <a:p>
            <a:r>
              <a:rPr lang="en-US" sz="4300" dirty="0" smtClean="0"/>
              <a:t>Minimize use of air conditioning if you can. </a:t>
            </a:r>
          </a:p>
          <a:p>
            <a:r>
              <a:rPr lang="en-US" sz="4300" dirty="0" smtClean="0"/>
              <a:t>Get regular engine tune ups and car maintenance checks (especially for the spark plugs). </a:t>
            </a:r>
          </a:p>
          <a:p>
            <a:endParaRPr lang="en-US" dirty="0"/>
          </a:p>
        </p:txBody>
      </p:sp>
      <p:sp>
        <p:nvSpPr>
          <p:cNvPr id="4" name="Content Placeholder 3"/>
          <p:cNvSpPr>
            <a:spLocks noGrp="1"/>
          </p:cNvSpPr>
          <p:nvPr>
            <p:ph sz="half" idx="2"/>
          </p:nvPr>
        </p:nvSpPr>
        <p:spPr>
          <a:xfrm>
            <a:off x="4343400" y="1722437"/>
            <a:ext cx="4343400" cy="4525963"/>
          </a:xfrm>
        </p:spPr>
        <p:txBody>
          <a:bodyPr>
            <a:normAutofit fontScale="25000" lnSpcReduction="20000"/>
          </a:bodyPr>
          <a:lstStyle/>
          <a:p>
            <a:r>
              <a:rPr lang="en-US" sz="4300" dirty="0" smtClean="0"/>
              <a:t>Use EPA-certified facilities for air conditioner repair. </a:t>
            </a:r>
          </a:p>
          <a:p>
            <a:r>
              <a:rPr lang="en-US" sz="4300" dirty="0" smtClean="0"/>
              <a:t>Find out if materials are recycled when you change your tires, "throw away" your car or change car fluids. Ask before your car is serviced and consider going to someone who is environmentally friendly. </a:t>
            </a:r>
          </a:p>
          <a:p>
            <a:r>
              <a:rPr lang="en-US" sz="4300" dirty="0" smtClean="0"/>
              <a:t>Replace your car's air filter and oil regularly. </a:t>
            </a:r>
          </a:p>
          <a:p>
            <a:r>
              <a:rPr lang="en-US" sz="4300" dirty="0" smtClean="0"/>
              <a:t>Keep your tires properly inflated and aligned. </a:t>
            </a:r>
          </a:p>
          <a:p>
            <a:r>
              <a:rPr lang="en-US" sz="4300" dirty="0" smtClean="0"/>
              <a:t>Repair all vehicle leaks promptly. </a:t>
            </a:r>
          </a:p>
          <a:p>
            <a:r>
              <a:rPr lang="en-US" sz="4300" dirty="0" smtClean="0"/>
              <a:t>Fill gas tank during cooler evening hours to cut down on evaporation. Avoid spilling gas and don't "top off" the tank. Replace gas tank cap tightly. </a:t>
            </a:r>
          </a:p>
          <a:p>
            <a:r>
              <a:rPr lang="en-US" sz="4300" dirty="0" smtClean="0"/>
              <a:t>Look for the most efficient, lowest-polluting model of vehicle. </a:t>
            </a:r>
          </a:p>
          <a:p>
            <a:r>
              <a:rPr lang="en-US" sz="4300" dirty="0" smtClean="0"/>
              <a:t>Don't ignore the "check engine" or "service engine soon" light if it comes on. Make an appointment with your repair technician for diagnosis soon</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Informed..</a:t>
            </a:r>
            <a:endParaRPr lang="en-US" dirty="0"/>
          </a:p>
        </p:txBody>
      </p:sp>
      <p:sp>
        <p:nvSpPr>
          <p:cNvPr id="3" name="Content Placeholder 2"/>
          <p:cNvSpPr>
            <a:spLocks noGrp="1"/>
          </p:cNvSpPr>
          <p:nvPr>
            <p:ph sz="half" idx="1"/>
          </p:nvPr>
        </p:nvSpPr>
        <p:spPr>
          <a:xfrm>
            <a:off x="457200" y="1722437"/>
            <a:ext cx="8229600" cy="2163763"/>
          </a:xfrm>
        </p:spPr>
        <p:txBody>
          <a:bodyPr>
            <a:normAutofit/>
          </a:bodyPr>
          <a:lstStyle/>
          <a:p>
            <a:r>
              <a:rPr lang="en-US" sz="4000" dirty="0" smtClean="0"/>
              <a:t>Knowledge is power. Share what you know with your family and </a:t>
            </a:r>
            <a:r>
              <a:rPr lang="en-US" sz="4000" dirty="0" smtClean="0"/>
              <a:t>friends.</a:t>
            </a:r>
            <a:endParaRPr lang="en-US" sz="4000" dirty="0"/>
          </a:p>
        </p:txBody>
      </p:sp>
      <p:pic>
        <p:nvPicPr>
          <p:cNvPr id="19458" name="Picture 2" descr="http://blog.thestar.com.my/photos/2008/12/26/michaelfg8120233_1.jpg"/>
          <p:cNvPicPr>
            <a:picLocks noChangeAspect="1" noChangeArrowheads="1"/>
          </p:cNvPicPr>
          <p:nvPr/>
        </p:nvPicPr>
        <p:blipFill>
          <a:blip r:embed="rId2" cstate="print"/>
          <a:srcRect/>
          <a:stretch>
            <a:fillRect/>
          </a:stretch>
        </p:blipFill>
        <p:spPr bwMode="auto">
          <a:xfrm>
            <a:off x="2667000" y="3581400"/>
            <a:ext cx="3048000" cy="304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30</TotalTime>
  <Words>711</Words>
  <Application>Microsoft Office PowerPoint</Application>
  <PresentationFormat>On-screen Show (4:3)</PresentationFormat>
  <Paragraphs>53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Reducing Air Pollution</vt:lpstr>
      <vt:lpstr>Facts..</vt:lpstr>
      <vt:lpstr>What Could We Do?</vt:lpstr>
      <vt:lpstr>At home…</vt:lpstr>
      <vt:lpstr>Buy Smart!</vt:lpstr>
      <vt:lpstr>Drive Wise..</vt:lpstr>
      <vt:lpstr>Be Informed..</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Reducing Air Pollution</dc:title>
  <dc:creator>Hazleton Area School District</dc:creator>
  <cp:lastModifiedBy>Hazleton Area School District</cp:lastModifiedBy>
  <cp:revision>4</cp:revision>
  <dcterms:created xsi:type="dcterms:W3CDTF">2010-02-01T19:16:46Z</dcterms:created>
  <dcterms:modified xsi:type="dcterms:W3CDTF">2010-02-02T19:15:49Z</dcterms:modified>
</cp:coreProperties>
</file>